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56" r:id="rId2"/>
    <p:sldId id="257" r:id="rId3"/>
    <p:sldId id="270" r:id="rId4"/>
    <p:sldId id="271" r:id="rId5"/>
    <p:sldId id="269" r:id="rId6"/>
    <p:sldId id="272" r:id="rId7"/>
    <p:sldId id="274" r:id="rId8"/>
    <p:sldId id="273" r:id="rId9"/>
    <p:sldId id="275" r:id="rId10"/>
    <p:sldId id="277" r:id="rId11"/>
    <p:sldId id="276" r:id="rId12"/>
    <p:sldId id="278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5579"/>
    <a:srgbClr val="9FC8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D6BAB-4E19-4304-8309-78BD3276799E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8C453-1DA9-40D0-934B-920BCD0C5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26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8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8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8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8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8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8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8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8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8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8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8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8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0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42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89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796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9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885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64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78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74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35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B010E-69F7-49C8-A61B-6860C0CAC33E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5C461-3389-4AD5-BF6C-A4C8A22BF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20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://www.fpmo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pmo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fpmo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pmo.ru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pmo.ru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8064896" cy="216024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6600" dirty="0" smtClean="0">
                <a:solidFill>
                  <a:srgbClr val="325579"/>
                </a:solidFill>
              </a:rPr>
              <a:t>Как оформить заявку на субсидию?</a:t>
            </a:r>
            <a:endParaRPr lang="ru-RU" sz="6600" dirty="0">
              <a:solidFill>
                <a:srgbClr val="32557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077072"/>
            <a:ext cx="4680520" cy="2002048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325579"/>
                </a:solidFill>
                <a:cs typeface="Arial" panose="020B0604020202020204" pitchFamily="34" charset="0"/>
              </a:rPr>
              <a:t>Министерство инвестиций и инноваций Московской области</a:t>
            </a:r>
          </a:p>
          <a:p>
            <a:pPr algn="l"/>
            <a:r>
              <a:rPr lang="ru-RU" sz="1400" dirty="0" smtClean="0">
                <a:solidFill>
                  <a:srgbClr val="325579"/>
                </a:solidFill>
                <a:cs typeface="Arial" panose="020B0604020202020204" pitchFamily="34" charset="0"/>
              </a:rPr>
              <a:t> </a:t>
            </a:r>
          </a:p>
          <a:p>
            <a:pPr algn="l"/>
            <a:r>
              <a:rPr lang="ru-RU" sz="2000" dirty="0" smtClean="0">
                <a:solidFill>
                  <a:srgbClr val="325579"/>
                </a:solidFill>
                <a:cs typeface="Arial" panose="020B0604020202020204" pitchFamily="34" charset="0"/>
              </a:rPr>
              <a:t>ГБУ МО «Московский областной фонд развития малого и среднего предпринимательства»</a:t>
            </a:r>
          </a:p>
          <a:p>
            <a:pPr algn="l"/>
            <a:endParaRPr lang="ru-RU" sz="1800" dirty="0">
              <a:solidFill>
                <a:srgbClr val="325579"/>
              </a:solidFill>
            </a:endParaRPr>
          </a:p>
        </p:txBody>
      </p:sp>
      <p:pic>
        <p:nvPicPr>
          <p:cNvPr id="4" name="Picture 3" descr="ЩИТ МО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34904"/>
            <a:ext cx="1584176" cy="186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404664"/>
            <a:ext cx="684076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100" dirty="0" smtClean="0"/>
              <a:t>Государственная программа «Предпринимательство Подмосковья»</a:t>
            </a:r>
            <a:endParaRPr lang="ru-RU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3419872" y="626925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325579"/>
                </a:solidFill>
                <a:cs typeface="Arial" pitchFamily="34" charset="0"/>
              </a:rPr>
              <a:t>2016 г.</a:t>
            </a:r>
            <a:endParaRPr lang="ru-RU" sz="2000" dirty="0">
              <a:solidFill>
                <a:srgbClr val="32557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16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3" descr="ЩИТ МО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74" y="6203964"/>
            <a:ext cx="527596" cy="6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627784" y="332656"/>
            <a:ext cx="59288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dirty="0">
                <a:solidFill>
                  <a:srgbClr val="C00000"/>
                </a:solidFill>
              </a:rPr>
              <a:t>Сделать копии </a:t>
            </a:r>
            <a:r>
              <a:rPr lang="ru-RU" sz="2000" dirty="0"/>
              <a:t>учредительных и иных документов, а также копии документов по </a:t>
            </a:r>
            <a:r>
              <a:rPr lang="ru-RU" sz="2000" dirty="0" smtClean="0"/>
              <a:t>затратам, оформить ТЭО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722247" y="335991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466227"/>
            <a:ext cx="1316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62880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325579"/>
                </a:solidFill>
              </a:rPr>
              <a:t>О проекте</a:t>
            </a:r>
            <a:endParaRPr lang="ru-RU" sz="3200" dirty="0">
              <a:solidFill>
                <a:srgbClr val="325579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27784" y="2728740"/>
            <a:ext cx="6234654" cy="12111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Технико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экономическое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обоснование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27784" y="4437112"/>
            <a:ext cx="6268055" cy="12111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Краткая информация 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заявителе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виде справки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презентации)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80" y="2728740"/>
            <a:ext cx="1642072" cy="1204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4" y="4431534"/>
            <a:ext cx="1639368" cy="1229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31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3" descr="ЩИТ МО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74" y="6203964"/>
            <a:ext cx="527596" cy="6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627784" y="332656"/>
            <a:ext cx="59288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dirty="0">
                <a:solidFill>
                  <a:srgbClr val="C00000"/>
                </a:solidFill>
              </a:rPr>
              <a:t>Подать на конкурс </a:t>
            </a:r>
            <a:r>
              <a:rPr lang="ru-RU" sz="2000" dirty="0">
                <a:solidFill>
                  <a:srgbClr val="325579"/>
                </a:solidFill>
              </a:rPr>
              <a:t>документы, сшитые в твердой папке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2247" y="335991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466227"/>
            <a:ext cx="1316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  <a:endParaRPr lang="ru-RU" sz="4800" dirty="0"/>
          </a:p>
        </p:txBody>
      </p:sp>
      <p:pic>
        <p:nvPicPr>
          <p:cNvPr id="13" name="Объект 9" descr="http://jankoy.org.ua/wp-content/uploads/2012/06/doverennost-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36" y="2418873"/>
            <a:ext cx="2592288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Овал 17"/>
          <p:cNvSpPr/>
          <p:nvPr/>
        </p:nvSpPr>
        <p:spPr>
          <a:xfrm>
            <a:off x="4523929" y="2488866"/>
            <a:ext cx="4392488" cy="1012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Сопроводительное письмо </a:t>
            </a:r>
          </a:p>
        </p:txBody>
      </p:sp>
      <p:sp>
        <p:nvSpPr>
          <p:cNvPr id="19" name="Овал 18"/>
          <p:cNvSpPr/>
          <p:nvPr/>
        </p:nvSpPr>
        <p:spPr>
          <a:xfrm>
            <a:off x="251520" y="4077071"/>
            <a:ext cx="4336371" cy="10801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2000" b="1" dirty="0"/>
              <a:t>Опись </a:t>
            </a:r>
            <a:r>
              <a:rPr lang="ru-RU" sz="2000" b="1" dirty="0" smtClean="0"/>
              <a:t>документов </a:t>
            </a:r>
            <a:r>
              <a:rPr lang="ru-RU" sz="2000" b="1" dirty="0"/>
              <a:t>с указанием количества </a:t>
            </a:r>
            <a:r>
              <a:rPr lang="ru-RU" sz="2000" b="1" dirty="0" smtClean="0"/>
              <a:t>листов</a:t>
            </a:r>
            <a:endParaRPr lang="ru-RU" sz="2000" b="1" dirty="0"/>
          </a:p>
        </p:txBody>
      </p:sp>
      <p:pic>
        <p:nvPicPr>
          <p:cNvPr id="20" name="Рисунок 19" descr="http://www.xn--b1afkidmfaflnm6k.xn--p1ai/wp-content/uploads/2011/09/dokument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041" y="3969059"/>
            <a:ext cx="2016224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Выгнутая влево стрелка 21"/>
          <p:cNvSpPr/>
          <p:nvPr/>
        </p:nvSpPr>
        <p:spPr>
          <a:xfrm rot="16200000">
            <a:off x="4470916" y="3713391"/>
            <a:ext cx="321123" cy="3208724"/>
          </a:xfrm>
          <a:prstGeom prst="curvedRightArrow">
            <a:avLst>
              <a:gd name="adj1" fmla="val 25000"/>
              <a:gd name="adj2" fmla="val 6063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Выгнутая вниз стрелка 25"/>
          <p:cNvSpPr/>
          <p:nvPr/>
        </p:nvSpPr>
        <p:spPr>
          <a:xfrm rot="10800000">
            <a:off x="2753788" y="2132856"/>
            <a:ext cx="3482052" cy="35600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5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27784" y="332656"/>
            <a:ext cx="59288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dirty="0">
                <a:solidFill>
                  <a:srgbClr val="C00000"/>
                </a:solidFill>
              </a:rPr>
              <a:t>Подать на конкурс </a:t>
            </a:r>
            <a:r>
              <a:rPr lang="ru-RU" sz="2000" dirty="0">
                <a:solidFill>
                  <a:srgbClr val="325579"/>
                </a:solidFill>
              </a:rPr>
              <a:t>документы, сшитые в твердой папке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2247" y="335991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466227"/>
            <a:ext cx="1316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  <a:endParaRPr lang="ru-RU" sz="4800" dirty="0"/>
          </a:p>
        </p:txBody>
      </p:sp>
      <p:pic>
        <p:nvPicPr>
          <p:cNvPr id="27" name="Объект 4" descr="http://www.paperdrill.ru/images/stories/office_shivka2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37" y="2001322"/>
            <a:ext cx="1872207" cy="122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50" y="3436635"/>
            <a:ext cx="1872208" cy="1300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http://protect-partners.ru/wp-content/uploads/2014/03/%D0%BF%D0%B0%D0%BA%D0%B5%D1%82-%D0%B4%D0%BE%D0%BA%D1%83%D0%BC%D0%B5%D0%BD%D1%82%D0%BE%D0%B2-2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50" y="4973529"/>
            <a:ext cx="1835178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306228" y="1556792"/>
            <a:ext cx="55862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30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325579"/>
                </a:solidFill>
              </a:rPr>
              <a:t>прошито</a:t>
            </a:r>
            <a:endParaRPr lang="ru-RU" sz="2400" b="1" dirty="0">
              <a:solidFill>
                <a:srgbClr val="325579"/>
              </a:solidFill>
            </a:endParaRPr>
          </a:p>
          <a:p>
            <a:pPr marL="342900" indent="-342900">
              <a:lnSpc>
                <a:spcPct val="30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325579"/>
                </a:solidFill>
              </a:rPr>
              <a:t>пронумеровано</a:t>
            </a:r>
            <a:endParaRPr lang="ru-RU" sz="2400" b="1" dirty="0">
              <a:solidFill>
                <a:srgbClr val="325579"/>
              </a:solidFill>
            </a:endParaRPr>
          </a:p>
          <a:p>
            <a:pPr marL="342900" indent="-342900">
              <a:lnSpc>
                <a:spcPct val="300000"/>
              </a:lnSpc>
              <a:buFont typeface="Arial" pitchFamily="34" charset="0"/>
              <a:buChar char="•"/>
            </a:pPr>
            <a:r>
              <a:rPr lang="ru-RU" sz="2400" b="1" dirty="0">
                <a:solidFill>
                  <a:srgbClr val="325579"/>
                </a:solidFill>
              </a:rPr>
              <a:t>в папке с твердой обложкой</a:t>
            </a:r>
          </a:p>
          <a:p>
            <a:pPr marL="342900" indent="-342900">
              <a:lnSpc>
                <a:spcPct val="300000"/>
              </a:lnSpc>
              <a:buFont typeface="Arial" pitchFamily="34" charset="0"/>
              <a:buChar char="•"/>
            </a:pPr>
            <a:r>
              <a:rPr lang="ru-RU" sz="2400" b="1" dirty="0">
                <a:solidFill>
                  <a:srgbClr val="325579"/>
                </a:solidFill>
              </a:rPr>
              <a:t>оформление обложки и торца папки</a:t>
            </a:r>
          </a:p>
        </p:txBody>
      </p:sp>
      <p:pic>
        <p:nvPicPr>
          <p:cNvPr id="21" name="Picture 3" descr="ЩИТ МО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74" y="6203964"/>
            <a:ext cx="527596" cy="6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94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27784" y="332656"/>
            <a:ext cx="59288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dirty="0">
                <a:solidFill>
                  <a:srgbClr val="C00000"/>
                </a:solidFill>
              </a:rPr>
              <a:t>Подать на конкурс </a:t>
            </a:r>
            <a:r>
              <a:rPr lang="ru-RU" sz="2000" dirty="0">
                <a:solidFill>
                  <a:srgbClr val="325579"/>
                </a:solidFill>
              </a:rPr>
              <a:t>документы, сшитые в твердой папке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2247" y="335991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466227"/>
            <a:ext cx="1316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  <a:endParaRPr lang="ru-RU" sz="4800" dirty="0"/>
          </a:p>
        </p:txBody>
      </p:sp>
      <p:pic>
        <p:nvPicPr>
          <p:cNvPr id="21" name="Picture 3" descr="ЩИТ МО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74" y="6203964"/>
            <a:ext cx="527596" cy="6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99681" y="1636440"/>
            <a:ext cx="419279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/>
              <a:t>ГБУ МО «Московский областной фонд развития малого и среднего предпринимательства»</a:t>
            </a:r>
          </a:p>
          <a:p>
            <a:pPr>
              <a:spcAft>
                <a:spcPts val="1200"/>
              </a:spcAft>
            </a:pPr>
            <a:r>
              <a:rPr lang="ru-RU" sz="2000" dirty="0"/>
              <a:t>Красногорск, бульвар Строителей, дом 2, 3 этаж</a:t>
            </a:r>
          </a:p>
          <a:p>
            <a:r>
              <a:rPr lang="ru-RU" sz="2000" dirty="0" smtClean="0"/>
              <a:t>8-985-774-37-80</a:t>
            </a:r>
          </a:p>
          <a:p>
            <a:r>
              <a:rPr lang="ru-RU" sz="2000" dirty="0" smtClean="0"/>
              <a:t>8-903-740-93-38</a:t>
            </a:r>
          </a:p>
          <a:p>
            <a:endParaRPr lang="ru-RU" sz="2000" dirty="0" smtClean="0"/>
          </a:p>
          <a:p>
            <a:pPr>
              <a:spcAft>
                <a:spcPts val="1200"/>
              </a:spcAft>
            </a:pPr>
            <a:r>
              <a:rPr lang="en-US" sz="2000" dirty="0" smtClean="0">
                <a:hlinkClick r:id="rId4"/>
              </a:rPr>
              <a:t>www.fpmo.ru</a:t>
            </a:r>
            <a:endParaRPr lang="ru-RU" sz="2000" dirty="0"/>
          </a:p>
          <a:p>
            <a:pPr>
              <a:spcAft>
                <a:spcPts val="1200"/>
              </a:spcAft>
            </a:pPr>
            <a:r>
              <a:rPr lang="ru-RU" sz="2000" dirty="0" smtClean="0"/>
              <a:t>9.00 – 18.00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56" y="1628800"/>
            <a:ext cx="42767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9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9731"/>
            <a:ext cx="83517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Последовательность шагов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14" name="Picture 3" descr="ЩИТ МО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74" y="6203964"/>
            <a:ext cx="527596" cy="6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6867" y="1004325"/>
            <a:ext cx="765708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dirty="0" smtClean="0">
                <a:solidFill>
                  <a:srgbClr val="C00000"/>
                </a:solidFill>
              </a:rPr>
              <a:t>Ознакомиться</a:t>
            </a:r>
            <a:r>
              <a:rPr lang="ru-RU" sz="2000" dirty="0" smtClean="0"/>
              <a:t> с основной информацией и нормативными документами</a:t>
            </a:r>
          </a:p>
          <a:p>
            <a:pPr>
              <a:spcAft>
                <a:spcPts val="1200"/>
              </a:spcAft>
            </a:pPr>
            <a:r>
              <a:rPr lang="ru-RU" sz="3200" dirty="0" smtClean="0">
                <a:solidFill>
                  <a:srgbClr val="C00000"/>
                </a:solidFill>
              </a:rPr>
              <a:t>Зарегистрироваться</a:t>
            </a:r>
            <a:r>
              <a:rPr lang="ru-RU" sz="2000" dirty="0" smtClean="0"/>
              <a:t> на сайте </a:t>
            </a:r>
            <a:r>
              <a:rPr lang="en-US" sz="2000" dirty="0" smtClean="0">
                <a:hlinkClick r:id="rId4"/>
              </a:rPr>
              <a:t>www.fpmo.ru</a:t>
            </a:r>
            <a:r>
              <a:rPr lang="ru-RU" sz="2000" dirty="0" smtClean="0"/>
              <a:t>, внести данные о бизнесе и затратах, заявляемых к субсидированию</a:t>
            </a:r>
          </a:p>
          <a:p>
            <a:pPr>
              <a:spcAft>
                <a:spcPts val="1200"/>
              </a:spcAft>
            </a:pPr>
            <a:r>
              <a:rPr lang="ru-RU" sz="3200" dirty="0" smtClean="0">
                <a:solidFill>
                  <a:srgbClr val="C00000"/>
                </a:solidFill>
              </a:rPr>
              <a:t>Распечатать</a:t>
            </a:r>
            <a:r>
              <a:rPr lang="ru-RU" sz="2000" dirty="0" smtClean="0"/>
              <a:t> сформированное на сайте Заявление и иные документы, подписать их</a:t>
            </a:r>
          </a:p>
          <a:p>
            <a:pPr>
              <a:spcAft>
                <a:spcPts val="1200"/>
              </a:spcAft>
            </a:pPr>
            <a:r>
              <a:rPr lang="ru-RU" sz="3200" dirty="0" smtClean="0">
                <a:solidFill>
                  <a:srgbClr val="C00000"/>
                </a:solidFill>
              </a:rPr>
              <a:t>Заказать</a:t>
            </a:r>
            <a:r>
              <a:rPr lang="ru-RU" sz="2000" dirty="0" smtClean="0"/>
              <a:t> справку об отсутствии задолженности по налогам в инспекции ФНС</a:t>
            </a:r>
          </a:p>
          <a:p>
            <a:pPr>
              <a:spcAft>
                <a:spcPts val="1200"/>
              </a:spcAft>
            </a:pPr>
            <a:r>
              <a:rPr lang="ru-RU" sz="3200" dirty="0" smtClean="0">
                <a:solidFill>
                  <a:srgbClr val="C00000"/>
                </a:solidFill>
              </a:rPr>
              <a:t>Сделать копии</a:t>
            </a:r>
            <a:r>
              <a:rPr lang="ru-RU" sz="2000" dirty="0" smtClean="0"/>
              <a:t> учредительных и иных документов, а также копии документов по затратам, заявляемым к субсидированию, оформить ТЭО</a:t>
            </a:r>
          </a:p>
          <a:p>
            <a:pPr>
              <a:spcAft>
                <a:spcPts val="1200"/>
              </a:spcAft>
            </a:pPr>
            <a:r>
              <a:rPr lang="ru-RU" sz="3200" dirty="0" smtClean="0">
                <a:solidFill>
                  <a:srgbClr val="C00000"/>
                </a:solidFill>
              </a:rPr>
              <a:t>Подать на конкурс</a:t>
            </a:r>
            <a:r>
              <a:rPr lang="ru-RU" sz="2000" dirty="0" smtClean="0"/>
              <a:t> документы, сшитые в твердой папке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09388" y="908720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9388" y="1816948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388" y="2780928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9388" y="3717032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9388" y="4653136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9388" y="5725705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54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332656"/>
            <a:ext cx="57606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Ознакомиться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основной информацией и нормативными документами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4" name="Picture 3" descr="ЩИТ МО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74" y="6203964"/>
            <a:ext cx="527596" cy="6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22247" y="335991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66227"/>
            <a:ext cx="1316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  <a:endParaRPr lang="ru-RU" sz="4800" dirty="0"/>
          </a:p>
        </p:txBody>
      </p:sp>
      <p:sp>
        <p:nvSpPr>
          <p:cNvPr id="12" name="Овальная выноска 11"/>
          <p:cNvSpPr/>
          <p:nvPr/>
        </p:nvSpPr>
        <p:spPr>
          <a:xfrm>
            <a:off x="5364088" y="1412776"/>
            <a:ext cx="3384376" cy="1152128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hlinkClick r:id="rId4"/>
            </a:endParaRP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www.fpmo.ru</a:t>
            </a:r>
          </a:p>
          <a:p>
            <a:pPr algn="ctr"/>
            <a:endParaRPr lang="ru-RU" sz="24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726757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Прямая со стрелкой 20"/>
          <p:cNvCxnSpPr/>
          <p:nvPr/>
        </p:nvCxnSpPr>
        <p:spPr>
          <a:xfrm flipH="1">
            <a:off x="1995341" y="802529"/>
            <a:ext cx="776459" cy="2554463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74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332656"/>
            <a:ext cx="57606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dirty="0">
                <a:solidFill>
                  <a:srgbClr val="C00000"/>
                </a:solidFill>
              </a:rPr>
              <a:t>Зарегистрироваться</a:t>
            </a:r>
            <a:r>
              <a:rPr lang="ru-RU" sz="2000" dirty="0"/>
              <a:t> на </a:t>
            </a:r>
            <a:r>
              <a:rPr lang="ru-RU" sz="2000" dirty="0" smtClean="0"/>
              <a:t>сайте, </a:t>
            </a:r>
            <a:r>
              <a:rPr lang="ru-RU" sz="2000" dirty="0"/>
              <a:t>внести данные о бизнесе и </a:t>
            </a:r>
            <a:r>
              <a:rPr lang="ru-RU" sz="2000" dirty="0" smtClean="0"/>
              <a:t>затратах</a:t>
            </a:r>
            <a:endParaRPr lang="ru-RU" sz="2000" dirty="0"/>
          </a:p>
        </p:txBody>
      </p:sp>
      <p:pic>
        <p:nvPicPr>
          <p:cNvPr id="14" name="Picture 3" descr="ЩИТ МО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74" y="6203964"/>
            <a:ext cx="527596" cy="6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22247" y="335991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66227"/>
            <a:ext cx="1316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  <a:endParaRPr lang="ru-RU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8820472" cy="383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вальная выноска 11"/>
          <p:cNvSpPr/>
          <p:nvPr/>
        </p:nvSpPr>
        <p:spPr>
          <a:xfrm>
            <a:off x="467544" y="1225208"/>
            <a:ext cx="3384376" cy="1152128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hlinkClick r:id="rId5"/>
            </a:endParaRP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www.fpmo.ru</a:t>
            </a:r>
          </a:p>
          <a:p>
            <a:pPr algn="ctr"/>
            <a:endParaRPr lang="ru-RU" sz="24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940152" y="843822"/>
            <a:ext cx="1080120" cy="2225138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7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люс 5"/>
          <p:cNvSpPr/>
          <p:nvPr/>
        </p:nvSpPr>
        <p:spPr>
          <a:xfrm>
            <a:off x="3275856" y="2348880"/>
            <a:ext cx="555743" cy="471729"/>
          </a:xfrm>
          <a:prstGeom prst="mathPl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nodess.umi.ru/images/cms/thumbs/a5b0aeaa3fa7d6e58d75710c18673bd7ec6d5f6d/computer1_150_1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1204132" cy="120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ltaservice.ru/wp-content/uploads/2014/04/Prin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54843"/>
            <a:ext cx="859801" cy="85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вно 6"/>
          <p:cNvSpPr/>
          <p:nvPr/>
        </p:nvSpPr>
        <p:spPr>
          <a:xfrm>
            <a:off x="5580112" y="2409087"/>
            <a:ext cx="471039" cy="351312"/>
          </a:xfrm>
          <a:prstGeom prst="mathEqua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0" name="Picture 6" descr="http://crimescience.ru/wp-content/uploads/2015/11/fold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29405"/>
            <a:ext cx="1161564" cy="88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0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Овальная выноска 11"/>
          <p:cNvSpPr/>
          <p:nvPr/>
        </p:nvSpPr>
        <p:spPr>
          <a:xfrm>
            <a:off x="1036756" y="1369232"/>
            <a:ext cx="2794843" cy="763624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hlinkClick r:id="rId6"/>
            </a:endParaRP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www.fpmo.ru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/>
          </a:p>
        </p:txBody>
      </p:sp>
      <p:pic>
        <p:nvPicPr>
          <p:cNvPr id="14" name="Picture 3" descr="ЩИТ МО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74" y="6203964"/>
            <a:ext cx="527596" cy="6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627784" y="332656"/>
            <a:ext cx="57606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dirty="0">
                <a:solidFill>
                  <a:srgbClr val="C00000"/>
                </a:solidFill>
              </a:rPr>
              <a:t>Распечатать</a:t>
            </a:r>
            <a:r>
              <a:rPr lang="ru-RU" sz="3200" dirty="0"/>
              <a:t> </a:t>
            </a:r>
            <a:r>
              <a:rPr lang="ru-RU" sz="2000" dirty="0"/>
              <a:t>сформированное на сайте Заявление и иные документы, подписать их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2247" y="335991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466227"/>
            <a:ext cx="1316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  <a:endParaRPr lang="ru-RU" sz="4800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448813" y="3264981"/>
            <a:ext cx="7470756" cy="592584"/>
            <a:chOff x="0" y="0"/>
            <a:chExt cx="7470756" cy="59258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0" y="0"/>
              <a:ext cx="7470756" cy="59258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28928" y="28928"/>
              <a:ext cx="7412900" cy="534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7858" tIns="0" rIns="207858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Заявление на предоставление субсидии</a:t>
              </a:r>
              <a:endParaRPr lang="ru-RU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97385" y="3789040"/>
            <a:ext cx="7480567" cy="576064"/>
            <a:chOff x="0" y="96990"/>
            <a:chExt cx="7480567" cy="918505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96990"/>
              <a:ext cx="7480567" cy="91850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44838" y="141828"/>
              <a:ext cx="7390891" cy="8288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7858" tIns="0" rIns="207858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Согласие на проведение проверок</a:t>
              </a:r>
              <a:endParaRPr lang="ru-RU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95908" y="4293096"/>
            <a:ext cx="7480567" cy="576064"/>
            <a:chOff x="0" y="96990"/>
            <a:chExt cx="7480567" cy="918505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0" y="96990"/>
              <a:ext cx="7480567" cy="91850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44838" y="141828"/>
              <a:ext cx="7390891" cy="8288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7858" tIns="0" rIns="207858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Согласие на </a:t>
              </a:r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обработку, распространение документов</a:t>
              </a:r>
              <a:endParaRPr lang="ru-RU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35849" y="4797152"/>
            <a:ext cx="7480567" cy="576064"/>
            <a:chOff x="0" y="96990"/>
            <a:chExt cx="7480567" cy="918505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0" y="96990"/>
              <a:ext cx="7480567" cy="91850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44838" y="141828"/>
              <a:ext cx="7390891" cy="8288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7858" tIns="0" rIns="207858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Справка об отсутствии иных бюджетных ассигнований</a:t>
              </a:r>
              <a:endParaRPr lang="ru-RU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973584" y="5301208"/>
            <a:ext cx="7480567" cy="576064"/>
            <a:chOff x="0" y="96990"/>
            <a:chExt cx="7480567" cy="918505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0" y="96990"/>
              <a:ext cx="7480567" cy="91850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Скругленный прямоугольник 4"/>
            <p:cNvSpPr/>
            <p:nvPr/>
          </p:nvSpPr>
          <p:spPr>
            <a:xfrm>
              <a:off x="44838" y="141828"/>
              <a:ext cx="7390891" cy="8288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7858" tIns="0" rIns="207858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Справка о среднемесячной заработной плате работников</a:t>
              </a:r>
              <a:endParaRPr lang="ru-RU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076107" y="5849150"/>
            <a:ext cx="7480567" cy="576064"/>
            <a:chOff x="0" y="96990"/>
            <a:chExt cx="7480567" cy="918505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0" y="96990"/>
              <a:ext cx="7480567" cy="91850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44838" y="141828"/>
              <a:ext cx="7390891" cy="8288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7858" tIns="0" rIns="207858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Расчет размера субсидии</a:t>
              </a:r>
              <a:endParaRPr lang="ru-RU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84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748" y="3161551"/>
            <a:ext cx="3596142" cy="113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10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3" descr="ЩИТ МО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74" y="6203964"/>
            <a:ext cx="527596" cy="6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627784" y="332656"/>
            <a:ext cx="57606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dirty="0">
                <a:solidFill>
                  <a:srgbClr val="C00000"/>
                </a:solidFill>
              </a:rPr>
              <a:t>Заказать</a:t>
            </a:r>
            <a:r>
              <a:rPr lang="ru-RU" sz="2000" dirty="0"/>
              <a:t> справку об отсутствии задолженности по налогам в инспекции ФНС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2247" y="335991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466227"/>
            <a:ext cx="1316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  <a:endParaRPr lang="ru-RU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351654"/>
            <a:ext cx="5038997" cy="52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5148064" y="2636912"/>
            <a:ext cx="3672408" cy="2016224"/>
          </a:xfrm>
          <a:prstGeom prst="wedgeEllipseCallout">
            <a:avLst>
              <a:gd name="adj1" fmla="val -126915"/>
              <a:gd name="adj2" fmla="val 137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939804" y="4941168"/>
            <a:ext cx="2304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Справка действительна 30 дней!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3" descr="ЩИТ МО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74" y="6203964"/>
            <a:ext cx="527596" cy="6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627784" y="332656"/>
            <a:ext cx="59288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dirty="0">
                <a:solidFill>
                  <a:srgbClr val="C00000"/>
                </a:solidFill>
              </a:rPr>
              <a:t>Сделать копии </a:t>
            </a:r>
            <a:r>
              <a:rPr lang="ru-RU" sz="2000" dirty="0"/>
              <a:t>учредительных и иных документов, а также копии документов по </a:t>
            </a:r>
            <a:r>
              <a:rPr lang="ru-RU" sz="2000" dirty="0" smtClean="0"/>
              <a:t>затратам, оформить ТЭО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722247" y="335991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466227"/>
            <a:ext cx="1316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62880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325579"/>
                </a:solidFill>
              </a:rPr>
              <a:t>Учредительные и регистрационные</a:t>
            </a:r>
            <a:endParaRPr lang="ru-RU" sz="3200" dirty="0">
              <a:solidFill>
                <a:srgbClr val="325579"/>
              </a:solidFill>
            </a:endParaRPr>
          </a:p>
        </p:txBody>
      </p:sp>
      <p:pic>
        <p:nvPicPr>
          <p:cNvPr id="19" name="Picture 4" descr="http://gelendzhik.neobroker.ru/img-org/tovar-6413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9" y="3693879"/>
            <a:ext cx="2998262" cy="146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 descr="http://factory-znak.ru/images/uchet-nalog-spektr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554" y="1966969"/>
            <a:ext cx="1601909" cy="18940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Группа 22"/>
          <p:cNvGrpSpPr/>
          <p:nvPr/>
        </p:nvGrpSpPr>
        <p:grpSpPr>
          <a:xfrm>
            <a:off x="155575" y="2833973"/>
            <a:ext cx="7128284" cy="667035"/>
            <a:chOff x="1517546" y="0"/>
            <a:chExt cx="2894691" cy="91535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517546" y="0"/>
              <a:ext cx="2894691" cy="91535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Прямоугольник 24"/>
            <p:cNvSpPr/>
            <p:nvPr/>
          </p:nvSpPr>
          <p:spPr>
            <a:xfrm>
              <a:off x="1517546" y="0"/>
              <a:ext cx="2894691" cy="915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Копия свидетельства о внесении записи в ЕГРЮЛ / ЕГРИП</a:t>
              </a:r>
              <a:endParaRPr lang="ru-RU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6" name="Рисунок 2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706" y="4866603"/>
            <a:ext cx="1554685" cy="18027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Группа 26"/>
          <p:cNvGrpSpPr/>
          <p:nvPr/>
        </p:nvGrpSpPr>
        <p:grpSpPr>
          <a:xfrm>
            <a:off x="3203848" y="3984566"/>
            <a:ext cx="5184575" cy="740578"/>
            <a:chOff x="2745977" y="0"/>
            <a:chExt cx="2881090" cy="634161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2745977" y="0"/>
              <a:ext cx="2881090" cy="63416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Прямоугольник 28"/>
            <p:cNvSpPr/>
            <p:nvPr/>
          </p:nvSpPr>
          <p:spPr>
            <a:xfrm>
              <a:off x="2745977" y="0"/>
              <a:ext cx="2881090" cy="6341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Копии учредительных документов</a:t>
              </a:r>
              <a:endParaRPr lang="ru-RU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717469" y="5424687"/>
            <a:ext cx="6014771" cy="779277"/>
            <a:chOff x="1509647" y="1696479"/>
            <a:chExt cx="2654251" cy="729453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1509647" y="1718116"/>
              <a:ext cx="2630538" cy="70781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Прямоугольник 31"/>
            <p:cNvSpPr/>
            <p:nvPr/>
          </p:nvSpPr>
          <p:spPr>
            <a:xfrm>
              <a:off x="1533360" y="1696479"/>
              <a:ext cx="2630538" cy="707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Копия свидетельства о постановке на учет в налоговых органах</a:t>
              </a:r>
              <a:endParaRPr lang="ru-RU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967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3" descr="ЩИТ МО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74" y="6203964"/>
            <a:ext cx="527596" cy="6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627784" y="332656"/>
            <a:ext cx="59288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dirty="0">
                <a:solidFill>
                  <a:srgbClr val="C00000"/>
                </a:solidFill>
              </a:rPr>
              <a:t>Сделать копии </a:t>
            </a:r>
            <a:r>
              <a:rPr lang="ru-RU" sz="2000" dirty="0"/>
              <a:t>учредительных и иных документов, а также копии документов по </a:t>
            </a:r>
            <a:r>
              <a:rPr lang="ru-RU" sz="2000" dirty="0" smtClean="0"/>
              <a:t>затратам, оформить ТЭО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722247" y="335991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466227"/>
            <a:ext cx="1316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62880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325579"/>
                </a:solidFill>
              </a:rPr>
              <a:t>О полномочиях / акционерах</a:t>
            </a:r>
            <a:endParaRPr lang="ru-RU" sz="3200" dirty="0">
              <a:solidFill>
                <a:srgbClr val="325579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228184" y="3853682"/>
            <a:ext cx="2696229" cy="242787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95714" y="5028160"/>
            <a:ext cx="2208541" cy="123206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5174" y="4682045"/>
            <a:ext cx="2482919" cy="1627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598415" y="3155952"/>
            <a:ext cx="3341593" cy="3153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 descr="http://pda.fedpress.ru/sites/fedpress/files/katarina/news/3_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80" y="4807240"/>
            <a:ext cx="1861305" cy="1373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2" descr="http://quality.eup.ru/MATERIALY3/FILDEM/p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776" y="3660007"/>
            <a:ext cx="2373977" cy="228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2748095" y="3948040"/>
            <a:ext cx="2850320" cy="236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978325" y="2636912"/>
            <a:ext cx="2388929" cy="1224136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Копия документа о назначении на должность главного бухгалтера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51520" y="3657798"/>
            <a:ext cx="24829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Выписка из реестра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акционеров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(для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АО)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059934" y="1844824"/>
            <a:ext cx="27605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Копия документа о назначении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должность (избрание) руководителя</a:t>
            </a:r>
          </a:p>
        </p:txBody>
      </p:sp>
      <p:pic>
        <p:nvPicPr>
          <p:cNvPr id="39" name="Picture 4" descr="http://kursovaya-moskva.ru/img/%D1%86%D0%B5%D0%BD%D0%B0%20%D0%BD%D0%B0%20%D0%BA%D1%83%D1%80%D1%81%D0%BE%D0%B2%D1%83%D1%8E%20%D1%80%D0%B0%D0%B1%D0%BE%D1%82%D1%8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49080"/>
            <a:ext cx="1937884" cy="194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30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http://takinews.info/wp-content/uploads/2016/01/Ban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167" y="4337032"/>
            <a:ext cx="1531166" cy="122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0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3" descr="ЩИТ МО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74" y="6203964"/>
            <a:ext cx="527596" cy="6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627784" y="332656"/>
            <a:ext cx="59288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dirty="0">
                <a:solidFill>
                  <a:srgbClr val="C00000"/>
                </a:solidFill>
              </a:rPr>
              <a:t>Сделать копии </a:t>
            </a:r>
            <a:r>
              <a:rPr lang="ru-RU" sz="2000" dirty="0"/>
              <a:t>учредительных и иных документов, а также копии документов по </a:t>
            </a:r>
            <a:r>
              <a:rPr lang="ru-RU" sz="2000" dirty="0" smtClean="0"/>
              <a:t>затратам, оформить ТЭО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722247" y="335991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466227"/>
            <a:ext cx="1316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62880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325579"/>
                </a:solidFill>
              </a:rPr>
              <a:t>О затратах</a:t>
            </a:r>
            <a:endParaRPr lang="ru-RU" sz="3200" dirty="0">
              <a:solidFill>
                <a:srgbClr val="325579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91680" y="2563254"/>
            <a:ext cx="2686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1. Договор</a:t>
            </a:r>
            <a:endParaRPr lang="ru-RU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2627784" y="3397299"/>
            <a:ext cx="5437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2. Платежное поручение</a:t>
            </a:r>
            <a:endParaRPr lang="ru-RU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5265845" y="5204097"/>
            <a:ext cx="3050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4. Акт / накладная (ОС-1 / КС-2, КС-3)</a:t>
            </a:r>
            <a:endParaRPr lang="ru-RU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3814327" y="4337829"/>
            <a:ext cx="4272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3. Банковская выписка</a:t>
            </a:r>
            <a:endParaRPr lang="ru-RU" sz="2800" dirty="0"/>
          </a:p>
        </p:txBody>
      </p:sp>
      <p:pic>
        <p:nvPicPr>
          <p:cNvPr id="8194" name="Picture 2" descr="http://tentorium1.com/wp-content/uploads/2013/09/%D0%B4%D0%BE%D0%B3%D0%BE%D0%B2%D0%BE%D1%80-%D1%82%D0%B5%D0%BD%D1%82%D0%BE%D1%80%D0%B8%D1%83%D0%B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3359"/>
            <a:ext cx="1148384" cy="106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fondsemya.ru/documents/plat_Dur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98011"/>
            <a:ext cx="905537" cy="128076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assets.entrepreneur.com/content/3x2/822/online-vc-service-more-investors-into-gam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693" y="5348113"/>
            <a:ext cx="1225787" cy="81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58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</TotalTime>
  <Words>444</Words>
  <Application>Microsoft Office PowerPoint</Application>
  <PresentationFormat>Экран (4:3)</PresentationFormat>
  <Paragraphs>108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Как оформить заявку на субсидию?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Гостевой Пользователь</dc:creator>
  <cp:lastModifiedBy>KudriavcevaNA</cp:lastModifiedBy>
  <cp:revision>61</cp:revision>
  <dcterms:created xsi:type="dcterms:W3CDTF">2016-06-07T12:30:32Z</dcterms:created>
  <dcterms:modified xsi:type="dcterms:W3CDTF">2016-07-21T14:09:03Z</dcterms:modified>
</cp:coreProperties>
</file>